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257" r:id="rId3"/>
    <p:sldId id="263" r:id="rId4"/>
    <p:sldId id="261" r:id="rId5"/>
    <p:sldId id="258" r:id="rId6"/>
    <p:sldId id="259" r:id="rId7"/>
    <p:sldId id="268" r:id="rId8"/>
    <p:sldId id="260" r:id="rId9"/>
    <p:sldId id="264" r:id="rId10"/>
    <p:sldId id="270" r:id="rId11"/>
    <p:sldId id="269" r:id="rId12"/>
    <p:sldId id="271" r:id="rId13"/>
    <p:sldId id="272" r:id="rId14"/>
    <p:sldId id="267" r:id="rId15"/>
    <p:sldId id="273" r:id="rId16"/>
    <p:sldId id="274" r:id="rId17"/>
    <p:sldId id="276" r:id="rId18"/>
    <p:sldId id="262"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hiFTd8a45w8Yfic1yTFqeluAct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24FAE8-59C6-4AED-ACE5-37B7F54A73FC}">
  <a:tblStyle styleId="{EB24FAE8-59C6-4AED-ACE5-37B7F54A73F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58"/>
      </p:cViewPr>
      <p:guideLst>
        <p:guide orient="horz" pos="1620"/>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10</a:t>
            </a:fld>
            <a:endParaRPr/>
          </a:p>
        </p:txBody>
      </p:sp>
    </p:spTree>
    <p:extLst>
      <p:ext uri="{BB962C8B-B14F-4D97-AF65-F5344CB8AC3E}">
        <p14:creationId xmlns:p14="http://schemas.microsoft.com/office/powerpoint/2010/main" val="2985670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11</a:t>
            </a:fld>
            <a:endParaRPr/>
          </a:p>
        </p:txBody>
      </p:sp>
    </p:spTree>
    <p:extLst>
      <p:ext uri="{BB962C8B-B14F-4D97-AF65-F5344CB8AC3E}">
        <p14:creationId xmlns:p14="http://schemas.microsoft.com/office/powerpoint/2010/main" val="3955024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12</a:t>
            </a:fld>
            <a:endParaRPr/>
          </a:p>
        </p:txBody>
      </p:sp>
    </p:spTree>
    <p:extLst>
      <p:ext uri="{BB962C8B-B14F-4D97-AF65-F5344CB8AC3E}">
        <p14:creationId xmlns:p14="http://schemas.microsoft.com/office/powerpoint/2010/main" val="696914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13</a:t>
            </a:fld>
            <a:endParaRPr/>
          </a:p>
        </p:txBody>
      </p:sp>
    </p:spTree>
    <p:extLst>
      <p:ext uri="{BB962C8B-B14F-4D97-AF65-F5344CB8AC3E}">
        <p14:creationId xmlns:p14="http://schemas.microsoft.com/office/powerpoint/2010/main" val="4264097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14</a:t>
            </a:fld>
            <a:endParaRPr/>
          </a:p>
        </p:txBody>
      </p:sp>
    </p:spTree>
    <p:extLst>
      <p:ext uri="{BB962C8B-B14F-4D97-AF65-F5344CB8AC3E}">
        <p14:creationId xmlns:p14="http://schemas.microsoft.com/office/powerpoint/2010/main" val="3664250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15</a:t>
            </a:fld>
            <a:endParaRPr/>
          </a:p>
        </p:txBody>
      </p:sp>
    </p:spTree>
    <p:extLst>
      <p:ext uri="{BB962C8B-B14F-4D97-AF65-F5344CB8AC3E}">
        <p14:creationId xmlns:p14="http://schemas.microsoft.com/office/powerpoint/2010/main" val="1968287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16</a:t>
            </a:fld>
            <a:endParaRPr/>
          </a:p>
        </p:txBody>
      </p:sp>
    </p:spTree>
    <p:extLst>
      <p:ext uri="{BB962C8B-B14F-4D97-AF65-F5344CB8AC3E}">
        <p14:creationId xmlns:p14="http://schemas.microsoft.com/office/powerpoint/2010/main" val="633872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17</a:t>
            </a:fld>
            <a:endParaRPr/>
          </a:p>
        </p:txBody>
      </p:sp>
    </p:spTree>
    <p:extLst>
      <p:ext uri="{BB962C8B-B14F-4D97-AF65-F5344CB8AC3E}">
        <p14:creationId xmlns:p14="http://schemas.microsoft.com/office/powerpoint/2010/main" val="3690894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7" name="Google Shape;9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7" name="Google Shape;9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a:t>
            </a:fld>
            <a:endParaRPr/>
          </a:p>
        </p:txBody>
      </p:sp>
    </p:spTree>
    <p:extLst>
      <p:ext uri="{BB962C8B-B14F-4D97-AF65-F5344CB8AC3E}">
        <p14:creationId xmlns:p14="http://schemas.microsoft.com/office/powerpoint/2010/main" val="232075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6" name="Google Shape;10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7</a:t>
            </a:fld>
            <a:endParaRPr/>
          </a:p>
        </p:txBody>
      </p:sp>
    </p:spTree>
    <p:extLst>
      <p:ext uri="{BB962C8B-B14F-4D97-AF65-F5344CB8AC3E}">
        <p14:creationId xmlns:p14="http://schemas.microsoft.com/office/powerpoint/2010/main" val="2461129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9</a:t>
            </a:fld>
            <a:endParaRPr/>
          </a:p>
        </p:txBody>
      </p:sp>
    </p:spTree>
    <p:extLst>
      <p:ext uri="{BB962C8B-B14F-4D97-AF65-F5344CB8AC3E}">
        <p14:creationId xmlns:p14="http://schemas.microsoft.com/office/powerpoint/2010/main" val="125928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685801" y="1597820"/>
            <a:ext cx="7772400" cy="110251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371601" y="2914650"/>
            <a:ext cx="6400800" cy="131445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9"/>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2874765" y="-1217413"/>
            <a:ext cx="3394472" cy="8229601"/>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6012655" y="771525"/>
            <a:ext cx="3290888"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821658"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457201" y="1200151"/>
            <a:ext cx="8229601" cy="339447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722314"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722314" y="2180036"/>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1"/>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457202" y="900113"/>
            <a:ext cx="4038599"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2"/>
          <p:cNvSpPr txBox="1">
            <a:spLocks noGrp="1"/>
          </p:cNvSpPr>
          <p:nvPr>
            <p:ph type="body" idx="2"/>
          </p:nvPr>
        </p:nvSpPr>
        <p:spPr>
          <a:xfrm>
            <a:off x="4648201" y="900113"/>
            <a:ext cx="4038599"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2"/>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457202" y="1151336"/>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457202" y="1631157"/>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3"/>
          <p:cNvSpPr txBox="1">
            <a:spLocks noGrp="1"/>
          </p:cNvSpPr>
          <p:nvPr>
            <p:ph type="body" idx="3"/>
          </p:nvPr>
        </p:nvSpPr>
        <p:spPr>
          <a:xfrm>
            <a:off x="4645027" y="1151336"/>
            <a:ext cx="4041774"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4645027" y="1631157"/>
            <a:ext cx="4041774"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3"/>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457203" y="204787"/>
            <a:ext cx="3008312"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575051" y="204789"/>
            <a:ext cx="5111749"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457203" y="1076327"/>
            <a:ext cx="3008312"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6"/>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1792288" y="459582"/>
            <a:ext cx="5486400" cy="3086100"/>
          </a:xfrm>
          <a:prstGeom prst="rect">
            <a:avLst/>
          </a:prstGeom>
          <a:noFill/>
          <a:ln>
            <a:noFill/>
          </a:ln>
        </p:spPr>
      </p:sp>
      <p:sp>
        <p:nvSpPr>
          <p:cNvPr id="68" name="Google Shape;68;p17"/>
          <p:cNvSpPr txBox="1">
            <a:spLocks noGrp="1"/>
          </p:cNvSpPr>
          <p:nvPr>
            <p:ph type="body" idx="1"/>
          </p:nvPr>
        </p:nvSpPr>
        <p:spPr>
          <a:xfrm>
            <a:off x="1792288" y="4025504"/>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7"/>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457201" y="1200151"/>
            <a:ext cx="8229601"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descr="C:\Users\MSShafigullin\Desktop\Проекты\Брендбук\Гайдлайн\Презентация\презентация шаблон КФУ-01.jpg"/>
          <p:cNvPicPr preferRelativeResize="0"/>
          <p:nvPr/>
        </p:nvPicPr>
        <p:blipFill rotWithShape="1">
          <a:blip r:embed="rId3">
            <a:alphaModFix/>
          </a:blip>
          <a:srcRect b="20471"/>
          <a:stretch/>
        </p:blipFill>
        <p:spPr>
          <a:xfrm>
            <a:off x="0" y="1786"/>
            <a:ext cx="9144000" cy="5141714"/>
          </a:xfrm>
          <a:prstGeom prst="rect">
            <a:avLst/>
          </a:prstGeom>
          <a:noFill/>
          <a:ln>
            <a:noFill/>
          </a:ln>
        </p:spPr>
      </p:pic>
      <p:pic>
        <p:nvPicPr>
          <p:cNvPr id="89" name="Google Shape;89;p1" descr="C:\Users\MSShafigullin\Desktop\2020\Презентация КФУ\kfu_logo_circle_rus.png"/>
          <p:cNvPicPr preferRelativeResize="0"/>
          <p:nvPr/>
        </p:nvPicPr>
        <p:blipFill rotWithShape="1">
          <a:blip r:embed="rId4">
            <a:alphaModFix/>
          </a:blip>
          <a:srcRect/>
          <a:stretch/>
        </p:blipFill>
        <p:spPr>
          <a:xfrm>
            <a:off x="3995936" y="555526"/>
            <a:ext cx="1152128" cy="1124940"/>
          </a:xfrm>
          <a:prstGeom prst="rect">
            <a:avLst/>
          </a:prstGeom>
          <a:noFill/>
          <a:ln>
            <a:noFill/>
          </a:ln>
        </p:spPr>
      </p:pic>
      <p:cxnSp>
        <p:nvCxnSpPr>
          <p:cNvPr id="90" name="Google Shape;90;p1"/>
          <p:cNvCxnSpPr/>
          <p:nvPr/>
        </p:nvCxnSpPr>
        <p:spPr>
          <a:xfrm rot="10800000">
            <a:off x="2339753" y="2058086"/>
            <a:ext cx="4464495" cy="0"/>
          </a:xfrm>
          <a:prstGeom prst="straightConnector1">
            <a:avLst/>
          </a:prstGeom>
          <a:noFill/>
          <a:ln w="12700" cap="flat" cmpd="sng">
            <a:solidFill>
              <a:schemeClr val="lt1"/>
            </a:solidFill>
            <a:prstDash val="solid"/>
            <a:round/>
            <a:headEnd type="none" w="sm" len="sm"/>
            <a:tailEnd type="none" w="sm" len="sm"/>
          </a:ln>
        </p:spPr>
      </p:cxnSp>
      <p:sp>
        <p:nvSpPr>
          <p:cNvPr id="91" name="Google Shape;91;p1"/>
          <p:cNvSpPr/>
          <p:nvPr/>
        </p:nvSpPr>
        <p:spPr>
          <a:xfrm>
            <a:off x="-72115" y="1918707"/>
            <a:ext cx="9288229"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0" i="0" u="none" strike="noStrike" cap="none">
                <a:solidFill>
                  <a:schemeClr val="lt1"/>
                </a:solidFill>
                <a:latin typeface="Calibri"/>
                <a:ea typeface="Calibri"/>
                <a:cs typeface="Calibri"/>
                <a:sym typeface="Calibri"/>
              </a:rPr>
              <a:t>Разработка приложения для проектирования ИИ моделей для участия в гоночной игре TrackMania с использованием машинного обучения</a:t>
            </a:r>
            <a:endParaRPr/>
          </a:p>
        </p:txBody>
      </p:sp>
      <p:sp>
        <p:nvSpPr>
          <p:cNvPr id="92" name="Google Shape;92;p1"/>
          <p:cNvSpPr/>
          <p:nvPr/>
        </p:nvSpPr>
        <p:spPr>
          <a:xfrm>
            <a:off x="710552" y="3348987"/>
            <a:ext cx="257217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b="0" i="0" u="none" strike="noStrike" cap="none">
                <a:solidFill>
                  <a:schemeClr val="lt1"/>
                </a:solidFill>
                <a:latin typeface="Calibri"/>
                <a:ea typeface="Calibri"/>
                <a:cs typeface="Calibri"/>
                <a:sym typeface="Calibri"/>
              </a:rPr>
              <a:t>Выполнил</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студент группы 09-052</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 </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Научный руководитель, </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доцент, к.т.н. </a:t>
            </a:r>
            <a:endParaRPr/>
          </a:p>
        </p:txBody>
      </p:sp>
      <p:sp>
        <p:nvSpPr>
          <p:cNvPr id="93" name="Google Shape;93;p1"/>
          <p:cNvSpPr/>
          <p:nvPr/>
        </p:nvSpPr>
        <p:spPr>
          <a:xfrm>
            <a:off x="6266232" y="3311039"/>
            <a:ext cx="153779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Близнюк В.Ю.</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Сабитов Ш.Р.</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964851" y="87534"/>
            <a:ext cx="7876962"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t>Основные гиперпараметры</a:t>
            </a:r>
            <a:endParaRPr sz="4400"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10</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751667" y="736643"/>
            <a:ext cx="7887125" cy="5139869"/>
          </a:xfrm>
          <a:prstGeom prst="rect">
            <a:avLst/>
          </a:prstGeom>
          <a:noFill/>
        </p:spPr>
        <p:txBody>
          <a:bodyPr wrap="square" rtlCol="0">
            <a:spAutoFit/>
          </a:bodyPr>
          <a:lstStyle/>
          <a:p>
            <a:pPr marL="357188" lvl="1" indent="-285750" algn="just">
              <a:buFont typeface="Symbol" panose="05050102010706020507" pitchFamily="18" charset="2"/>
              <a:buChar char=""/>
            </a:pP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BATCH</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_</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SIZE</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128 – размер пакета переходов, которые выбираются из памяти воспроизведения опыта для каждого шага обучения. </a:t>
            </a:r>
          </a:p>
          <a:p>
            <a:pPr marL="357188" lvl="1" indent="-285750" algn="just">
              <a:buFont typeface="Symbol" panose="05050102010706020507" pitchFamily="18" charset="2"/>
              <a:buChar char=""/>
            </a:pPr>
            <a:endPar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57188" lvl="1" indent="-285750" algn="just">
              <a:buFont typeface="Symbol" panose="05050102010706020507" pitchFamily="18" charset="2"/>
              <a:buChar char=""/>
            </a:pP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GAMMA</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0.99 – дисконтирующий фактор для награды, управляющий важностью будущих наград относительно мгновенных. </a:t>
            </a:r>
          </a:p>
          <a:p>
            <a:pPr marL="357188" lvl="1" indent="-285750" algn="just">
              <a:buFont typeface="Symbol" panose="05050102010706020507" pitchFamily="18" charset="2"/>
              <a:buChar char=""/>
            </a:pPr>
            <a:endPar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57188" lvl="1" indent="-285750" algn="just">
              <a:buFont typeface="Symbol" panose="05050102010706020507" pitchFamily="18" charset="2"/>
              <a:buChar char=""/>
            </a:pP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EPS</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_</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START</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0.95 – начальное значение эпсилон в эпсилон-жадной политике обучения. </a:t>
            </a:r>
          </a:p>
          <a:p>
            <a:pPr marL="357188" lvl="1" indent="-285750" algn="just">
              <a:buFont typeface="Symbol" panose="05050102010706020507" pitchFamily="18" charset="2"/>
              <a:buChar char=""/>
            </a:pPr>
            <a:endPar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57188"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EPS_END = 0.05 – конечное значение эпсилон после его снижения.</a:t>
            </a:r>
          </a:p>
          <a:p>
            <a:pPr marL="357188" lvl="1" indent="-285750" algn="just">
              <a:buFont typeface="Symbol" panose="05050102010706020507" pitchFamily="18" charset="2"/>
              <a:buChar char=""/>
            </a:pPr>
            <a:endPar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57188"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EPS_DECAY = 2500 – скорость, с которой эпсилон уменьшается от EPS_START до EPS_END.</a:t>
            </a:r>
          </a:p>
          <a:p>
            <a:pPr marL="285750" indent="-285750">
              <a:buFontTx/>
              <a:buChar char="-"/>
            </a:pPr>
            <a:endParaRPr lang="ru-RU"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ru-RU" sz="2000" dirty="0"/>
          </a:p>
        </p:txBody>
      </p:sp>
    </p:spTree>
    <p:extLst>
      <p:ext uri="{BB962C8B-B14F-4D97-AF65-F5344CB8AC3E}">
        <p14:creationId xmlns:p14="http://schemas.microsoft.com/office/powerpoint/2010/main" val="130934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t>Ɛ-</a:t>
            </a:r>
            <a:r>
              <a:rPr lang="ru-RU" sz="4400" dirty="0"/>
              <a:t>жадное обучение</a:t>
            </a:r>
            <a:endParaRPr sz="4400"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11</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627534"/>
            <a:ext cx="7887125" cy="584775"/>
          </a:xfrm>
          <a:prstGeom prst="rect">
            <a:avLst/>
          </a:prstGeom>
          <a:noFill/>
        </p:spPr>
        <p:txBody>
          <a:bodyPr wrap="square" rtlCol="0">
            <a:spAutoFit/>
          </a:bodyPr>
          <a:lstStyle/>
          <a:p>
            <a:pPr marL="285750" indent="-285750">
              <a:buFontTx/>
              <a:buChar char="-"/>
            </a:pPr>
            <a:endParaRPr lang="ru-RU"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ru-RU" dirty="0"/>
          </a:p>
        </p:txBody>
      </p:sp>
      <p:pic>
        <p:nvPicPr>
          <p:cNvPr id="3" name="Рисунок 2">
            <a:extLst>
              <a:ext uri="{FF2B5EF4-FFF2-40B4-BE49-F238E27FC236}">
                <a16:creationId xmlns:a16="http://schemas.microsoft.com/office/drawing/2014/main" id="{D34CDDCD-2499-2485-BE10-E87447CD18E4}"/>
              </a:ext>
            </a:extLst>
          </p:cNvPr>
          <p:cNvPicPr>
            <a:picLocks noChangeAspect="1"/>
          </p:cNvPicPr>
          <p:nvPr/>
        </p:nvPicPr>
        <p:blipFill>
          <a:blip r:embed="rId4"/>
          <a:stretch>
            <a:fillRect/>
          </a:stretch>
        </p:blipFill>
        <p:spPr>
          <a:xfrm>
            <a:off x="1416125" y="998253"/>
            <a:ext cx="7108639" cy="3648554"/>
          </a:xfrm>
          <a:prstGeom prst="rect">
            <a:avLst/>
          </a:prstGeom>
        </p:spPr>
      </p:pic>
    </p:spTree>
    <p:extLst>
      <p:ext uri="{BB962C8B-B14F-4D97-AF65-F5344CB8AC3E}">
        <p14:creationId xmlns:p14="http://schemas.microsoft.com/office/powerpoint/2010/main" val="365892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906651" y="87534"/>
            <a:ext cx="8175356"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kern="0" dirty="0">
                <a:solidFill>
                  <a:srgbClr val="000000"/>
                </a:solidFill>
                <a:effectLst/>
                <a:latin typeface="+mj-lt"/>
                <a:ea typeface="Times New Roman" panose="02020603050405020304" pitchFamily="18" charset="0"/>
              </a:rPr>
              <a:t>Упрощенная схема цикла обучения</a:t>
            </a:r>
            <a:endParaRPr lang="ru-RU" sz="8800" dirty="0">
              <a:latin typeface="+mj-lt"/>
            </a:endParaRPr>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12</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627534"/>
            <a:ext cx="7887125" cy="584775"/>
          </a:xfrm>
          <a:prstGeom prst="rect">
            <a:avLst/>
          </a:prstGeom>
          <a:noFill/>
        </p:spPr>
        <p:txBody>
          <a:bodyPr wrap="square" rtlCol="0">
            <a:spAutoFit/>
          </a:bodyPr>
          <a:lstStyle/>
          <a:p>
            <a:pPr marL="285750" indent="-285750">
              <a:buFontTx/>
              <a:buChar char="-"/>
            </a:pPr>
            <a:endParaRPr lang="ru-RU"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ru-RU" dirty="0"/>
          </a:p>
        </p:txBody>
      </p:sp>
      <p:pic>
        <p:nvPicPr>
          <p:cNvPr id="4" name="Рисунок 3">
            <a:extLst>
              <a:ext uri="{FF2B5EF4-FFF2-40B4-BE49-F238E27FC236}">
                <a16:creationId xmlns:a16="http://schemas.microsoft.com/office/drawing/2014/main" id="{843813D5-FAB0-D90F-2882-81ADA297F8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8180" y="1534043"/>
            <a:ext cx="6715319" cy="3081451"/>
          </a:xfrm>
          <a:prstGeom prst="rect">
            <a:avLst/>
          </a:prstGeom>
          <a:noFill/>
          <a:ln>
            <a:noFill/>
          </a:ln>
        </p:spPr>
      </p:pic>
    </p:spTree>
    <p:extLst>
      <p:ext uri="{BB962C8B-B14F-4D97-AF65-F5344CB8AC3E}">
        <p14:creationId xmlns:p14="http://schemas.microsoft.com/office/powerpoint/2010/main" val="9489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623020" y="87534"/>
            <a:ext cx="8652716"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kern="0" dirty="0">
                <a:solidFill>
                  <a:srgbClr val="000000"/>
                </a:solidFill>
                <a:effectLst/>
                <a:latin typeface="+mj-lt"/>
                <a:ea typeface="Times New Roman" panose="02020603050405020304" pitchFamily="18" charset="0"/>
              </a:rPr>
              <a:t>Связь видеоигры и приложения</a:t>
            </a:r>
            <a:endParaRPr lang="ru-RU" sz="8800" dirty="0">
              <a:latin typeface="+mj-lt"/>
            </a:endParaRPr>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13</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627534"/>
            <a:ext cx="7887125" cy="584775"/>
          </a:xfrm>
          <a:prstGeom prst="rect">
            <a:avLst/>
          </a:prstGeom>
          <a:noFill/>
        </p:spPr>
        <p:txBody>
          <a:bodyPr wrap="square" rtlCol="0">
            <a:spAutoFit/>
          </a:bodyPr>
          <a:lstStyle/>
          <a:p>
            <a:pPr marL="285750" indent="-285750">
              <a:buFontTx/>
              <a:buChar char="-"/>
            </a:pPr>
            <a:endParaRPr lang="ru-RU"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ru-RU" dirty="0"/>
          </a:p>
        </p:txBody>
      </p:sp>
      <p:pic>
        <p:nvPicPr>
          <p:cNvPr id="3" name="Рисунок 2">
            <a:extLst>
              <a:ext uri="{FF2B5EF4-FFF2-40B4-BE49-F238E27FC236}">
                <a16:creationId xmlns:a16="http://schemas.microsoft.com/office/drawing/2014/main" id="{7C514482-2111-BD8F-58F3-710D8D1BA9B7}"/>
              </a:ext>
            </a:extLst>
          </p:cNvPr>
          <p:cNvPicPr>
            <a:picLocks noChangeAspect="1"/>
          </p:cNvPicPr>
          <p:nvPr/>
        </p:nvPicPr>
        <p:blipFill>
          <a:blip r:embed="rId4"/>
          <a:stretch>
            <a:fillRect/>
          </a:stretch>
        </p:blipFill>
        <p:spPr>
          <a:xfrm>
            <a:off x="1746070" y="856935"/>
            <a:ext cx="6065075" cy="4130916"/>
          </a:xfrm>
          <a:prstGeom prst="rect">
            <a:avLst/>
          </a:prstGeom>
        </p:spPr>
      </p:pic>
    </p:spTree>
    <p:extLst>
      <p:ext uri="{BB962C8B-B14F-4D97-AF65-F5344CB8AC3E}">
        <p14:creationId xmlns:p14="http://schemas.microsoft.com/office/powerpoint/2010/main" val="4086301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964851" y="87534"/>
            <a:ext cx="8041882"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Упрощенная </a:t>
            </a:r>
            <a:r>
              <a:rPr lang="en-US" sz="4400" dirty="0">
                <a:solidFill>
                  <a:schemeClr val="dk1"/>
                </a:solidFill>
                <a:latin typeface="Calibri"/>
                <a:ea typeface="Calibri"/>
                <a:cs typeface="Calibri"/>
                <a:sym typeface="Calibri"/>
              </a:rPr>
              <a:t>UML-</a:t>
            </a:r>
            <a:r>
              <a:rPr lang="ru-RU" sz="4400" dirty="0">
                <a:solidFill>
                  <a:schemeClr val="dk1"/>
                </a:solidFill>
                <a:latin typeface="Calibri"/>
                <a:ea typeface="Calibri"/>
                <a:cs typeface="Calibri"/>
                <a:sym typeface="Calibri"/>
              </a:rPr>
              <a:t>схема приложения</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14</a:t>
            </a:r>
            <a:endParaRPr lang="ru-RU" dirty="0">
              <a:solidFill>
                <a:schemeClr val="bg1"/>
              </a:solidFill>
            </a:endParaRPr>
          </a:p>
        </p:txBody>
      </p:sp>
      <p:pic>
        <p:nvPicPr>
          <p:cNvPr id="2" name="Рисунок 1">
            <a:extLst>
              <a:ext uri="{FF2B5EF4-FFF2-40B4-BE49-F238E27FC236}">
                <a16:creationId xmlns:a16="http://schemas.microsoft.com/office/drawing/2014/main" id="{8EAEC750-8DFA-4193-FDF0-7F9CB4896BBC}"/>
              </a:ext>
            </a:extLst>
          </p:cNvPr>
          <p:cNvPicPr>
            <a:picLocks noChangeAspect="1"/>
          </p:cNvPicPr>
          <p:nvPr/>
        </p:nvPicPr>
        <p:blipFill>
          <a:blip r:embed="rId4"/>
          <a:stretch>
            <a:fillRect/>
          </a:stretch>
        </p:blipFill>
        <p:spPr>
          <a:xfrm>
            <a:off x="2188347" y="1440830"/>
            <a:ext cx="5594889" cy="3448885"/>
          </a:xfrm>
          <a:prstGeom prst="rect">
            <a:avLst/>
          </a:prstGeom>
        </p:spPr>
      </p:pic>
    </p:spTree>
    <p:extLst>
      <p:ext uri="{BB962C8B-B14F-4D97-AF65-F5344CB8AC3E}">
        <p14:creationId xmlns:p14="http://schemas.microsoft.com/office/powerpoint/2010/main" val="3135510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Результаты обучения</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15</a:t>
            </a:r>
            <a:endParaRPr lang="ru-RU" dirty="0">
              <a:solidFill>
                <a:schemeClr val="bg1"/>
              </a:solidFill>
            </a:endParaRPr>
          </a:p>
        </p:txBody>
      </p:sp>
      <p:pic>
        <p:nvPicPr>
          <p:cNvPr id="4" name="Рисунок 3">
            <a:extLst>
              <a:ext uri="{FF2B5EF4-FFF2-40B4-BE49-F238E27FC236}">
                <a16:creationId xmlns:a16="http://schemas.microsoft.com/office/drawing/2014/main" id="{1CDBDA72-EE53-D8D1-E6B5-B03923E25E49}"/>
              </a:ext>
            </a:extLst>
          </p:cNvPr>
          <p:cNvPicPr>
            <a:picLocks noChangeAspect="1"/>
          </p:cNvPicPr>
          <p:nvPr/>
        </p:nvPicPr>
        <p:blipFill rotWithShape="1">
          <a:blip r:embed="rId4"/>
          <a:srcRect r="160" b="21691"/>
          <a:stretch/>
        </p:blipFill>
        <p:spPr>
          <a:xfrm>
            <a:off x="827584" y="2777188"/>
            <a:ext cx="8207928" cy="2278778"/>
          </a:xfrm>
          <a:prstGeom prst="rect">
            <a:avLst/>
          </a:prstGeom>
        </p:spPr>
      </p:pic>
      <p:pic>
        <p:nvPicPr>
          <p:cNvPr id="3" name="Рисунок 2">
            <a:extLst>
              <a:ext uri="{FF2B5EF4-FFF2-40B4-BE49-F238E27FC236}">
                <a16:creationId xmlns:a16="http://schemas.microsoft.com/office/drawing/2014/main" id="{06E0A913-AB5F-680C-6DC0-62C87CD7202E}"/>
              </a:ext>
            </a:extLst>
          </p:cNvPr>
          <p:cNvPicPr>
            <a:picLocks noChangeAspect="1"/>
          </p:cNvPicPr>
          <p:nvPr/>
        </p:nvPicPr>
        <p:blipFill>
          <a:blip r:embed="rId5"/>
          <a:stretch>
            <a:fillRect/>
          </a:stretch>
        </p:blipFill>
        <p:spPr>
          <a:xfrm>
            <a:off x="2379265" y="764557"/>
            <a:ext cx="4819697" cy="1925097"/>
          </a:xfrm>
          <a:prstGeom prst="rect">
            <a:avLst/>
          </a:prstGeom>
        </p:spPr>
      </p:pic>
    </p:spTree>
    <p:extLst>
      <p:ext uri="{BB962C8B-B14F-4D97-AF65-F5344CB8AC3E}">
        <p14:creationId xmlns:p14="http://schemas.microsoft.com/office/powerpoint/2010/main" val="422157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4" name="Рисунок 3">
            <a:extLst>
              <a:ext uri="{FF2B5EF4-FFF2-40B4-BE49-F238E27FC236}">
                <a16:creationId xmlns:a16="http://schemas.microsoft.com/office/drawing/2014/main" id="{18C657FA-CFC5-7BFC-5D82-A3ED42B83C39}"/>
              </a:ext>
            </a:extLst>
          </p:cNvPr>
          <p:cNvPicPr>
            <a:picLocks noChangeAspect="1"/>
          </p:cNvPicPr>
          <p:nvPr/>
        </p:nvPicPr>
        <p:blipFill rotWithShape="1">
          <a:blip r:embed="rId3"/>
          <a:srcRect r="-194" b="42508"/>
          <a:stretch/>
        </p:blipFill>
        <p:spPr>
          <a:xfrm>
            <a:off x="1067807" y="2592351"/>
            <a:ext cx="7220671" cy="2463615"/>
          </a:xfrm>
          <a:prstGeom prst="rect">
            <a:avLst/>
          </a:prstGeom>
        </p:spPr>
      </p:pic>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4">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Результаты обучения</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16</a:t>
            </a:r>
            <a:endParaRPr lang="ru-RU" dirty="0">
              <a:solidFill>
                <a:schemeClr val="bg1"/>
              </a:solidFill>
            </a:endParaRPr>
          </a:p>
        </p:txBody>
      </p:sp>
      <p:pic>
        <p:nvPicPr>
          <p:cNvPr id="2" name="Рисунок 1">
            <a:extLst>
              <a:ext uri="{FF2B5EF4-FFF2-40B4-BE49-F238E27FC236}">
                <a16:creationId xmlns:a16="http://schemas.microsoft.com/office/drawing/2014/main" id="{C7694727-A0E6-7A46-9812-664651CD8EF3}"/>
              </a:ext>
            </a:extLst>
          </p:cNvPr>
          <p:cNvPicPr>
            <a:picLocks noChangeAspect="1"/>
          </p:cNvPicPr>
          <p:nvPr/>
        </p:nvPicPr>
        <p:blipFill>
          <a:blip r:embed="rId5"/>
          <a:stretch>
            <a:fillRect/>
          </a:stretch>
        </p:blipFill>
        <p:spPr>
          <a:xfrm>
            <a:off x="2564969" y="744761"/>
            <a:ext cx="4672739" cy="2046603"/>
          </a:xfrm>
          <a:prstGeom prst="rect">
            <a:avLst/>
          </a:prstGeom>
        </p:spPr>
      </p:pic>
    </p:spTree>
    <p:extLst>
      <p:ext uri="{BB962C8B-B14F-4D97-AF65-F5344CB8AC3E}">
        <p14:creationId xmlns:p14="http://schemas.microsoft.com/office/powerpoint/2010/main" val="3271529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690317" y="87534"/>
            <a:ext cx="8547314"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Потенциал дальнейшего развития</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2" cy="523220"/>
          </a:xfrm>
          <a:prstGeom prst="rect">
            <a:avLst/>
          </a:prstGeom>
          <a:noFill/>
        </p:spPr>
        <p:txBody>
          <a:bodyPr wrap="square" rtlCol="0">
            <a:spAutoFit/>
          </a:bodyPr>
          <a:lstStyle/>
          <a:p>
            <a:r>
              <a:rPr lang="ru-RU" sz="2800" dirty="0">
                <a:solidFill>
                  <a:schemeClr val="bg1"/>
                </a:solidFill>
              </a:rPr>
              <a:t>17</a:t>
            </a:r>
            <a:endParaRPr lang="ru-RU" dirty="0">
              <a:solidFill>
                <a:schemeClr val="bg1"/>
              </a:solidFill>
            </a:endParaRPr>
          </a:p>
        </p:txBody>
      </p:sp>
      <p:pic>
        <p:nvPicPr>
          <p:cNvPr id="6" name="Рисунок 5">
            <a:extLst>
              <a:ext uri="{FF2B5EF4-FFF2-40B4-BE49-F238E27FC236}">
                <a16:creationId xmlns:a16="http://schemas.microsoft.com/office/drawing/2014/main" id="{9A2DFABE-FAF1-0231-EA2C-0806AB113D04}"/>
              </a:ext>
            </a:extLst>
          </p:cNvPr>
          <p:cNvPicPr>
            <a:picLocks noChangeAspect="1"/>
          </p:cNvPicPr>
          <p:nvPr/>
        </p:nvPicPr>
        <p:blipFill>
          <a:blip r:embed="rId4"/>
          <a:stretch>
            <a:fillRect/>
          </a:stretch>
        </p:blipFill>
        <p:spPr>
          <a:xfrm>
            <a:off x="902774" y="842165"/>
            <a:ext cx="5443782" cy="4197133"/>
          </a:xfrm>
          <a:prstGeom prst="rect">
            <a:avLst/>
          </a:prstGeom>
        </p:spPr>
      </p:pic>
      <p:pic>
        <p:nvPicPr>
          <p:cNvPr id="3" name="Рисунок 2">
            <a:extLst>
              <a:ext uri="{FF2B5EF4-FFF2-40B4-BE49-F238E27FC236}">
                <a16:creationId xmlns:a16="http://schemas.microsoft.com/office/drawing/2014/main" id="{491D3515-C0EA-3549-0399-EF4C5ABFE7A6}"/>
              </a:ext>
            </a:extLst>
          </p:cNvPr>
          <p:cNvPicPr>
            <a:picLocks noChangeAspect="1"/>
          </p:cNvPicPr>
          <p:nvPr/>
        </p:nvPicPr>
        <p:blipFill>
          <a:blip r:embed="rId5"/>
          <a:stretch>
            <a:fillRect/>
          </a:stretch>
        </p:blipFill>
        <p:spPr>
          <a:xfrm>
            <a:off x="5075694" y="2510725"/>
            <a:ext cx="3985032" cy="2528573"/>
          </a:xfrm>
          <a:prstGeom prst="rect">
            <a:avLst/>
          </a:prstGeom>
        </p:spPr>
      </p:pic>
    </p:spTree>
    <p:extLst>
      <p:ext uri="{BB962C8B-B14F-4D97-AF65-F5344CB8AC3E}">
        <p14:creationId xmlns:p14="http://schemas.microsoft.com/office/powerpoint/2010/main" val="2909285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descr="C:\Users\MSShafigullin\Desktop\Проекты\Брендбук\Гайдлайн\Презентация\презентация шаблон КФУ-01.jpg"/>
          <p:cNvPicPr preferRelativeResize="0"/>
          <p:nvPr/>
        </p:nvPicPr>
        <p:blipFill rotWithShape="1">
          <a:blip r:embed="rId3">
            <a:alphaModFix/>
          </a:blip>
          <a:srcRect b="20471"/>
          <a:stretch/>
        </p:blipFill>
        <p:spPr>
          <a:xfrm>
            <a:off x="3143" y="4390"/>
            <a:ext cx="9144000" cy="5141714"/>
          </a:xfrm>
          <a:prstGeom prst="rect">
            <a:avLst/>
          </a:prstGeom>
          <a:noFill/>
          <a:ln>
            <a:noFill/>
          </a:ln>
        </p:spPr>
      </p:pic>
      <p:pic>
        <p:nvPicPr>
          <p:cNvPr id="150" name="Google Shape;150;p7" descr="C:\Users\MSShafigullin\Desktop\2020\Презентация КФУ\kfu_logo_circle_rus.png"/>
          <p:cNvPicPr preferRelativeResize="0"/>
          <p:nvPr/>
        </p:nvPicPr>
        <p:blipFill rotWithShape="1">
          <a:blip r:embed="rId4">
            <a:alphaModFix/>
          </a:blip>
          <a:srcRect/>
          <a:stretch/>
        </p:blipFill>
        <p:spPr>
          <a:xfrm>
            <a:off x="539552" y="411510"/>
            <a:ext cx="1152128" cy="1124940"/>
          </a:xfrm>
          <a:prstGeom prst="rect">
            <a:avLst/>
          </a:prstGeom>
          <a:noFill/>
          <a:ln>
            <a:noFill/>
          </a:ln>
        </p:spPr>
      </p:pic>
      <p:sp>
        <p:nvSpPr>
          <p:cNvPr id="151" name="Google Shape;151;p7"/>
          <p:cNvSpPr txBox="1"/>
          <p:nvPr/>
        </p:nvSpPr>
        <p:spPr>
          <a:xfrm>
            <a:off x="1255005" y="1662940"/>
            <a:ext cx="6633989" cy="99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867"/>
              <a:buFont typeface="Arial"/>
              <a:buNone/>
            </a:pPr>
            <a:r>
              <a:rPr lang="ru-RU" sz="4400" b="1" i="0" u="none" strike="noStrike" cap="none" dirty="0">
                <a:solidFill>
                  <a:schemeClr val="lt1"/>
                </a:solidFill>
                <a:latin typeface="Calibri"/>
                <a:ea typeface="Calibri"/>
                <a:cs typeface="Calibri"/>
                <a:sym typeface="Calibri"/>
              </a:rPr>
              <a:t>Спасибо за внимание!</a:t>
            </a:r>
            <a:endParaRPr sz="4400" b="1" i="0" u="none" strike="noStrike" cap="none" dirty="0">
              <a:solidFill>
                <a:schemeClr val="lt1"/>
              </a:solidFill>
              <a:latin typeface="Calibri"/>
              <a:ea typeface="Calibri"/>
              <a:cs typeface="Calibri"/>
              <a:sym typeface="Calibri"/>
            </a:endParaRPr>
          </a:p>
        </p:txBody>
      </p:sp>
      <p:cxnSp>
        <p:nvCxnSpPr>
          <p:cNvPr id="152" name="Google Shape;152;p7"/>
          <p:cNvCxnSpPr/>
          <p:nvPr/>
        </p:nvCxnSpPr>
        <p:spPr>
          <a:xfrm rot="10800000">
            <a:off x="1691680" y="2481586"/>
            <a:ext cx="5570573" cy="0"/>
          </a:xfrm>
          <a:prstGeom prst="straightConnector1">
            <a:avLst/>
          </a:prstGeom>
          <a:noFill/>
          <a:ln w="12700" cap="flat" cmpd="sng">
            <a:solidFill>
              <a:schemeClr val="lt1"/>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00" name="Google Shape;100;p2"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01" name="Google Shape;101;p2"/>
          <p:cNvSpPr/>
          <p:nvPr/>
        </p:nvSpPr>
        <p:spPr>
          <a:xfrm>
            <a:off x="413792" y="942350"/>
            <a:ext cx="8621924" cy="2677616"/>
          </a:xfrm>
          <a:prstGeom prst="rect">
            <a:avLst/>
          </a:prstGeom>
          <a:noFill/>
          <a:ln>
            <a:noFill/>
          </a:ln>
        </p:spPr>
        <p:txBody>
          <a:bodyPr spcFirstLastPara="1" wrap="square" lIns="91425" tIns="45700" rIns="91425" bIns="45700" anchor="t" anchorCtr="0">
            <a:spAutoFit/>
          </a:bodyPr>
          <a:lstStyle/>
          <a:p>
            <a:pPr marL="457200" marR="0" lvl="1" indent="-114300" algn="l" rtl="0">
              <a:lnSpc>
                <a:spcPct val="150000"/>
              </a:lnSpc>
              <a:spcBef>
                <a:spcPts val="0"/>
              </a:spcBef>
              <a:spcAft>
                <a:spcPts val="0"/>
              </a:spcAft>
              <a:buClr>
                <a:schemeClr val="dk1"/>
              </a:buClr>
              <a:buSzPts val="1800"/>
              <a:buFont typeface="Noto Sans Symbols"/>
              <a:buChar char="▪"/>
            </a:pPr>
            <a:r>
              <a:rPr lang="ru-RU" sz="2800" b="1" i="0" u="none" strike="noStrike" cap="none" dirty="0">
                <a:solidFill>
                  <a:schemeClr val="dk1"/>
                </a:solidFill>
                <a:latin typeface="Calibri"/>
                <a:ea typeface="Calibri"/>
                <a:cs typeface="Calibri"/>
                <a:sym typeface="Calibri"/>
              </a:rPr>
              <a:t> </a:t>
            </a:r>
            <a:r>
              <a:rPr lang="ru-RU" sz="2800" b="0" i="0" u="none" strike="noStrike" cap="none" dirty="0">
                <a:solidFill>
                  <a:schemeClr val="dk1"/>
                </a:solidFill>
                <a:latin typeface="Calibri"/>
                <a:ea typeface="Calibri"/>
                <a:cs typeface="Calibri"/>
                <a:sym typeface="Calibri"/>
              </a:rPr>
              <a:t>Целью</a:t>
            </a:r>
            <a:r>
              <a:rPr lang="ru-RU" sz="2800" b="1" i="0" u="none" strike="noStrike" cap="none" dirty="0">
                <a:solidFill>
                  <a:schemeClr val="dk1"/>
                </a:solidFill>
                <a:latin typeface="Calibri"/>
                <a:ea typeface="Calibri"/>
                <a:cs typeface="Calibri"/>
                <a:sym typeface="Calibri"/>
              </a:rPr>
              <a:t> </a:t>
            </a:r>
            <a:r>
              <a:rPr lang="ru-RU" sz="2800" b="0" i="0" u="none" strike="noStrike" cap="none" dirty="0">
                <a:solidFill>
                  <a:schemeClr val="dk1"/>
                </a:solidFill>
                <a:latin typeface="Calibri"/>
                <a:ea typeface="Calibri"/>
                <a:cs typeface="Calibri"/>
                <a:sym typeface="Calibri"/>
              </a:rPr>
              <a:t>выпускной квалификационной работы является создание приложения, позволяющего создавать ИИ модели для участия в гоночной игре TrackMania. </a:t>
            </a:r>
            <a:endParaRPr sz="2000" dirty="0"/>
          </a:p>
        </p:txBody>
      </p:sp>
      <p:sp>
        <p:nvSpPr>
          <p:cNvPr id="102" name="Google Shape;102;p2"/>
          <p:cNvSpPr txBox="1"/>
          <p:nvPr/>
        </p:nvSpPr>
        <p:spPr>
          <a:xfrm>
            <a:off x="1804876" y="87534"/>
            <a:ext cx="60960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Цель</a:t>
            </a:r>
            <a:endParaRPr dirty="0"/>
          </a:p>
        </p:txBody>
      </p:sp>
      <p:sp>
        <p:nvSpPr>
          <p:cNvPr id="2" name="TextBox 1">
            <a:extLst>
              <a:ext uri="{FF2B5EF4-FFF2-40B4-BE49-F238E27FC236}">
                <a16:creationId xmlns:a16="http://schemas.microsoft.com/office/drawing/2014/main" id="{E48EFF09-C3BB-3F87-5F02-07DAACAE31D9}"/>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2</a:t>
            </a:r>
            <a:endParaRPr lang="ru-RU"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0" name="Google Shape;100;p2"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01" name="Google Shape;101;p2"/>
          <p:cNvSpPr/>
          <p:nvPr/>
        </p:nvSpPr>
        <p:spPr>
          <a:xfrm>
            <a:off x="413792" y="779618"/>
            <a:ext cx="8621924" cy="4662775"/>
          </a:xfrm>
          <a:prstGeom prst="rect">
            <a:avLst/>
          </a:prstGeom>
          <a:noFill/>
          <a:ln>
            <a:noFill/>
          </a:ln>
        </p:spPr>
        <p:txBody>
          <a:bodyPr spcFirstLastPara="1" wrap="square" lIns="91425" tIns="45700" rIns="91425" bIns="45700" anchor="t" anchorCtr="0">
            <a:spAutoFit/>
          </a:bodyPr>
          <a:lstStyle/>
          <a:p>
            <a:pPr marL="457200" marR="0" lvl="1" indent="-114300" algn="l" rtl="0">
              <a:lnSpc>
                <a:spcPct val="150000"/>
              </a:lnSpc>
              <a:spcBef>
                <a:spcPts val="0"/>
              </a:spcBef>
              <a:spcAft>
                <a:spcPts val="0"/>
              </a:spcAft>
              <a:buClr>
                <a:schemeClr val="dk1"/>
              </a:buClr>
              <a:buSzPts val="1800"/>
              <a:buFont typeface="Noto Sans Symbols"/>
              <a:buChar char="▪"/>
            </a:pPr>
            <a:r>
              <a:rPr lang="ru-RU" sz="1800" b="0" i="0" u="none" strike="noStrike" cap="none" dirty="0">
                <a:solidFill>
                  <a:schemeClr val="dk1"/>
                </a:solidFill>
                <a:latin typeface="Calibri"/>
                <a:ea typeface="Calibri"/>
                <a:cs typeface="Calibri"/>
                <a:sym typeface="Calibri"/>
              </a:rPr>
              <a:t>Для достижения цели поставлены следующие </a:t>
            </a:r>
            <a:r>
              <a:rPr lang="ru-RU" sz="1800" b="1" i="0" u="none" strike="noStrike" cap="none" dirty="0">
                <a:solidFill>
                  <a:schemeClr val="dk1"/>
                </a:solidFill>
                <a:latin typeface="Calibri"/>
                <a:ea typeface="Calibri"/>
                <a:cs typeface="Calibri"/>
                <a:sym typeface="Calibri"/>
              </a:rPr>
              <a:t>задачи:</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Провести исследование предметной области и анализ существующих подходов в области разработки образовательных игровых приложений;</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Составить техническое задание к функциям программы;</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Осуществить выбор программных инструментов для реализации;</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Создать интеграцию между видеоигрой и приложением;</a:t>
            </a:r>
            <a:endParaRPr lang="en-US" sz="1800" b="0" i="0" u="none" strike="noStrike" cap="none" dirty="0">
              <a:solidFill>
                <a:schemeClr val="dk1"/>
              </a:solidFill>
              <a:latin typeface="Calibri"/>
              <a:ea typeface="Calibri"/>
              <a:cs typeface="Calibri"/>
              <a:sym typeface="Calibri"/>
            </a:endParaRP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Разработать и реализовать алгоритм обучения;</a:t>
            </a: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Создать первые модели, способные завершить гонку;</a:t>
            </a: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Корректировать приложение для создания более точных моделей;</a:t>
            </a:r>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Провести тестирование созданных моделей.</a:t>
            </a:r>
            <a:endParaRPr lang="ru-RU" dirty="0"/>
          </a:p>
          <a:p>
            <a:pPr marL="457200" marR="0" lvl="1" indent="0" algn="l" rtl="0">
              <a:lnSpc>
                <a:spcPct val="150000"/>
              </a:lnSpc>
              <a:spcBef>
                <a:spcPts val="0"/>
              </a:spcBef>
              <a:spcAft>
                <a:spcPts val="0"/>
              </a:spcAft>
              <a:buClr>
                <a:schemeClr val="dk1"/>
              </a:buClr>
              <a:buSzPts val="1800"/>
              <a:buFont typeface="Noto Sans Symbols"/>
              <a:buNone/>
            </a:pPr>
            <a:endParaRPr lang="ru-RU" sz="1800" b="0" i="0" u="none" strike="noStrike" cap="none" dirty="0">
              <a:solidFill>
                <a:schemeClr val="dk1"/>
              </a:solidFill>
              <a:latin typeface="Calibri"/>
              <a:ea typeface="Calibri"/>
              <a:cs typeface="Calibri"/>
              <a:sym typeface="Calibri"/>
            </a:endParaRPr>
          </a:p>
        </p:txBody>
      </p:sp>
      <p:sp>
        <p:nvSpPr>
          <p:cNvPr id="102" name="Google Shape;102;p2"/>
          <p:cNvSpPr txBox="1"/>
          <p:nvPr/>
        </p:nvSpPr>
        <p:spPr>
          <a:xfrm>
            <a:off x="1804876" y="87534"/>
            <a:ext cx="60960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Список задач</a:t>
            </a:r>
            <a:endParaRPr dirty="0"/>
          </a:p>
        </p:txBody>
      </p:sp>
      <p:sp>
        <p:nvSpPr>
          <p:cNvPr id="2" name="TextBox 1">
            <a:extLst>
              <a:ext uri="{FF2B5EF4-FFF2-40B4-BE49-F238E27FC236}">
                <a16:creationId xmlns:a16="http://schemas.microsoft.com/office/drawing/2014/main" id="{FB1E3391-F3AD-D0F3-798B-650D34B5D9DD}"/>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3</a:t>
            </a:r>
            <a:endParaRPr lang="ru-RU" dirty="0">
              <a:solidFill>
                <a:schemeClr val="bg1"/>
              </a:solidFill>
            </a:endParaRPr>
          </a:p>
        </p:txBody>
      </p:sp>
    </p:spTree>
    <p:extLst>
      <p:ext uri="{BB962C8B-B14F-4D97-AF65-F5344CB8AC3E}">
        <p14:creationId xmlns:p14="http://schemas.microsoft.com/office/powerpoint/2010/main" val="954987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6" name="Google Shape;136;p6"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37" name="Google Shape;137;p6"/>
          <p:cNvSpPr/>
          <p:nvPr/>
        </p:nvSpPr>
        <p:spPr>
          <a:xfrm>
            <a:off x="1485588" y="181263"/>
            <a:ext cx="6552727"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Стек технологий</a:t>
            </a:r>
            <a:endParaRPr dirty="0"/>
          </a:p>
        </p:txBody>
      </p:sp>
      <p:sp>
        <p:nvSpPr>
          <p:cNvPr id="138" name="Google Shape;138;p6"/>
          <p:cNvSpPr txBox="1"/>
          <p:nvPr/>
        </p:nvSpPr>
        <p:spPr>
          <a:xfrm>
            <a:off x="1415130" y="761393"/>
            <a:ext cx="6900900" cy="2246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800" dirty="0">
                <a:solidFill>
                  <a:schemeClr val="dk1"/>
                </a:solidFill>
                <a:latin typeface="Calibri"/>
                <a:ea typeface="Calibri"/>
                <a:cs typeface="Calibri"/>
                <a:sym typeface="Calibri"/>
              </a:rPr>
              <a:t>- Visual Studio Code;</a:t>
            </a:r>
            <a:endParaRPr sz="2800" dirty="0">
              <a:solidFill>
                <a:schemeClr val="dk1"/>
              </a:solidFill>
              <a:latin typeface="Calibri"/>
              <a:ea typeface="Calibri"/>
              <a:cs typeface="Calibri"/>
              <a:sym typeface="Calibri"/>
            </a:endParaRPr>
          </a:p>
          <a:p>
            <a:pPr marL="177800" marR="0" lvl="0" indent="-177800" algn="l" rtl="0">
              <a:spcBef>
                <a:spcPts val="0"/>
              </a:spcBef>
              <a:spcAft>
                <a:spcPts val="0"/>
              </a:spcAft>
              <a:buFontTx/>
              <a:buChar char="-"/>
            </a:pPr>
            <a:r>
              <a:rPr lang="ru-RU" sz="2800" dirty="0">
                <a:solidFill>
                  <a:schemeClr val="dk1"/>
                </a:solidFill>
                <a:latin typeface="Calibri"/>
                <a:ea typeface="Calibri"/>
                <a:cs typeface="Calibri"/>
                <a:sym typeface="Calibri"/>
              </a:rPr>
              <a:t>Python</a:t>
            </a: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(и его библиотеки </a:t>
            </a:r>
            <a:r>
              <a:rPr lang="en-US" sz="2800" dirty="0" err="1">
                <a:solidFill>
                  <a:schemeClr val="dk1"/>
                </a:solidFill>
                <a:latin typeface="Calibri"/>
                <a:ea typeface="Calibri"/>
                <a:cs typeface="Calibri"/>
                <a:sym typeface="Calibri"/>
              </a:rPr>
              <a:t>PyTorch</a:t>
            </a: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и </a:t>
            </a:r>
            <a:r>
              <a:rPr lang="en-US" sz="2800" dirty="0">
                <a:solidFill>
                  <a:schemeClr val="dk1"/>
                </a:solidFill>
                <a:latin typeface="Calibri"/>
                <a:ea typeface="Calibri"/>
                <a:cs typeface="Calibri"/>
                <a:sym typeface="Calibri"/>
              </a:rPr>
              <a:t>gymnasium)</a:t>
            </a:r>
            <a:r>
              <a:rPr lang="ru-RU" sz="2800" dirty="0">
                <a:solidFill>
                  <a:schemeClr val="dk1"/>
                </a:solidFill>
                <a:latin typeface="Calibri"/>
                <a:ea typeface="Calibri"/>
                <a:cs typeface="Calibri"/>
                <a:sym typeface="Calibri"/>
              </a:rPr>
              <a:t>;</a:t>
            </a:r>
            <a:r>
              <a:rPr lang="en-US" sz="2800" dirty="0">
                <a:solidFill>
                  <a:schemeClr val="dk1"/>
                </a:solidFill>
                <a:latin typeface="Calibri"/>
                <a:ea typeface="Calibri"/>
                <a:cs typeface="Calibri"/>
                <a:sym typeface="Calibri"/>
              </a:rPr>
              <a:t> </a:t>
            </a:r>
          </a:p>
          <a:p>
            <a:pPr marL="177800" marR="0" lvl="0" indent="-177800" algn="l" rtl="0">
              <a:spcBef>
                <a:spcPts val="0"/>
              </a:spcBef>
              <a:spcAft>
                <a:spcPts val="0"/>
              </a:spcAft>
              <a:buFontTx/>
              <a:buChar char="-"/>
            </a:pP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TMInterface;</a:t>
            </a:r>
            <a:endParaRPr sz="2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2800"/>
            </a:pP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TrackMania Nations Forever.</a:t>
            </a:r>
            <a:endParaRPr dirty="0"/>
          </a:p>
        </p:txBody>
      </p:sp>
      <p:sp>
        <p:nvSpPr>
          <p:cNvPr id="139" name="Google Shape;139;p6" descr="Firebase expands to become a unified app platform — Google for Developers  Blog - News about Web, Mobile, AI and Cloud"/>
          <p:cNvSpPr/>
          <p:nvPr/>
        </p:nvSpPr>
        <p:spPr>
          <a:xfrm>
            <a:off x="4397297" y="277176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0" name="Google Shape;140;p6"/>
          <p:cNvPicPr preferRelativeResize="0"/>
          <p:nvPr/>
        </p:nvPicPr>
        <p:blipFill rotWithShape="1">
          <a:blip r:embed="rId4">
            <a:alphaModFix/>
          </a:blip>
          <a:srcRect/>
          <a:stretch/>
        </p:blipFill>
        <p:spPr>
          <a:xfrm>
            <a:off x="890114" y="3332452"/>
            <a:ext cx="1050032" cy="1202354"/>
          </a:xfrm>
          <a:prstGeom prst="rect">
            <a:avLst/>
          </a:prstGeom>
          <a:noFill/>
          <a:ln>
            <a:noFill/>
          </a:ln>
        </p:spPr>
      </p:pic>
      <p:pic>
        <p:nvPicPr>
          <p:cNvPr id="141" name="Google Shape;141;p6"/>
          <p:cNvPicPr preferRelativeResize="0"/>
          <p:nvPr/>
        </p:nvPicPr>
        <p:blipFill rotWithShape="1">
          <a:blip r:embed="rId5">
            <a:alphaModFix/>
          </a:blip>
          <a:srcRect/>
          <a:stretch/>
        </p:blipFill>
        <p:spPr>
          <a:xfrm>
            <a:off x="5875274" y="3547930"/>
            <a:ext cx="894922" cy="861168"/>
          </a:xfrm>
          <a:prstGeom prst="rect">
            <a:avLst/>
          </a:prstGeom>
          <a:noFill/>
          <a:ln>
            <a:noFill/>
          </a:ln>
        </p:spPr>
      </p:pic>
      <p:pic>
        <p:nvPicPr>
          <p:cNvPr id="142" name="Google Shape;142;p6"/>
          <p:cNvPicPr preferRelativeResize="0"/>
          <p:nvPr/>
        </p:nvPicPr>
        <p:blipFill rotWithShape="1">
          <a:blip r:embed="rId6">
            <a:alphaModFix/>
          </a:blip>
          <a:srcRect/>
          <a:stretch/>
        </p:blipFill>
        <p:spPr>
          <a:xfrm>
            <a:off x="6823437" y="3574921"/>
            <a:ext cx="2109498" cy="763399"/>
          </a:xfrm>
          <a:prstGeom prst="rect">
            <a:avLst/>
          </a:prstGeom>
          <a:noFill/>
          <a:ln>
            <a:noFill/>
          </a:ln>
        </p:spPr>
      </p:pic>
      <p:pic>
        <p:nvPicPr>
          <p:cNvPr id="143" name="Google Shape;143;p6"/>
          <p:cNvPicPr preferRelativeResize="0"/>
          <p:nvPr/>
        </p:nvPicPr>
        <p:blipFill>
          <a:blip r:embed="rId7">
            <a:alphaModFix/>
          </a:blip>
          <a:stretch>
            <a:fillRect/>
          </a:stretch>
        </p:blipFill>
        <p:spPr>
          <a:xfrm>
            <a:off x="2006439" y="3389179"/>
            <a:ext cx="1139001" cy="1178670"/>
          </a:xfrm>
          <a:prstGeom prst="rect">
            <a:avLst/>
          </a:prstGeom>
          <a:noFill/>
          <a:ln>
            <a:noFill/>
          </a:ln>
        </p:spPr>
      </p:pic>
      <p:pic>
        <p:nvPicPr>
          <p:cNvPr id="3" name="Рисунок 2">
            <a:extLst>
              <a:ext uri="{FF2B5EF4-FFF2-40B4-BE49-F238E27FC236}">
                <a16:creationId xmlns:a16="http://schemas.microsoft.com/office/drawing/2014/main" id="{605F6B5D-BC67-3F46-67B7-181EA7797CE5}"/>
              </a:ext>
            </a:extLst>
          </p:cNvPr>
          <p:cNvPicPr>
            <a:picLocks noChangeAspect="1"/>
          </p:cNvPicPr>
          <p:nvPr/>
        </p:nvPicPr>
        <p:blipFill>
          <a:blip r:embed="rId8"/>
          <a:stretch>
            <a:fillRect/>
          </a:stretch>
        </p:blipFill>
        <p:spPr>
          <a:xfrm>
            <a:off x="3198681" y="3574921"/>
            <a:ext cx="2623352" cy="807186"/>
          </a:xfrm>
          <a:prstGeom prst="rect">
            <a:avLst/>
          </a:prstGeom>
        </p:spPr>
      </p:pic>
      <p:sp>
        <p:nvSpPr>
          <p:cNvPr id="4" name="TextBox 3">
            <a:extLst>
              <a:ext uri="{FF2B5EF4-FFF2-40B4-BE49-F238E27FC236}">
                <a16:creationId xmlns:a16="http://schemas.microsoft.com/office/drawing/2014/main" id="{89B47FD7-47BD-A96D-EB1C-27429884B280}"/>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4</a:t>
            </a:r>
            <a:endParaRPr lang="ru-RU"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9" name="Google Shape;109;p3"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0" name="Google Shape;110;p3"/>
          <p:cNvSpPr txBox="1"/>
          <p:nvPr/>
        </p:nvSpPr>
        <p:spPr>
          <a:xfrm>
            <a:off x="1438936" y="190775"/>
            <a:ext cx="689864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a:solidFill>
                  <a:schemeClr val="dk1"/>
                </a:solidFill>
                <a:latin typeface="Calibri"/>
                <a:ea typeface="Calibri"/>
                <a:cs typeface="Calibri"/>
                <a:sym typeface="Calibri"/>
              </a:rPr>
              <a:t>Обзор предметной области</a:t>
            </a:r>
            <a:endParaRPr/>
          </a:p>
        </p:txBody>
      </p:sp>
      <p:sp>
        <p:nvSpPr>
          <p:cNvPr id="111" name="Google Shape;111;p3"/>
          <p:cNvSpPr txBox="1"/>
          <p:nvPr/>
        </p:nvSpPr>
        <p:spPr>
          <a:xfrm>
            <a:off x="949051" y="960216"/>
            <a:ext cx="7878410" cy="4321952"/>
          </a:xfrm>
          <a:prstGeom prst="rect">
            <a:avLst/>
          </a:prstGeom>
          <a:noFill/>
          <a:ln>
            <a:noFill/>
          </a:ln>
        </p:spPr>
        <p:txBody>
          <a:bodyPr spcFirstLastPara="1" wrap="square" lIns="91425" tIns="45700" rIns="91425" bIns="45700" anchor="t" anchorCtr="0">
            <a:spAutoFit/>
          </a:bodyPr>
          <a:lstStyle/>
          <a:p>
            <a:pPr marL="0" marR="0" lvl="0" indent="450215" algn="just" rtl="0">
              <a:lnSpc>
                <a:spcPct val="150000"/>
              </a:lnSpc>
              <a:spcBef>
                <a:spcPts val="0"/>
              </a:spcBef>
              <a:spcAft>
                <a:spcPts val="0"/>
              </a:spcAft>
              <a:buNone/>
            </a:pPr>
            <a:r>
              <a:rPr lang="ru-RU" sz="1600">
                <a:solidFill>
                  <a:srgbClr val="000000"/>
                </a:solidFill>
                <a:latin typeface="Calibri"/>
                <a:ea typeface="Calibri"/>
                <a:cs typeface="Calibri"/>
                <a:sym typeface="Calibri"/>
              </a:rPr>
              <a:t>С развитием индустрий видеоигр и искусственного интеллекта начинает появляться необходимость внедрения моделей, созданных с помощью машинного обучения в создаваемые видеоигры.</a:t>
            </a:r>
            <a:endParaRPr/>
          </a:p>
          <a:p>
            <a:pPr marL="0" marR="0" lvl="0" indent="450215" algn="just" rtl="0">
              <a:lnSpc>
                <a:spcPct val="150000"/>
              </a:lnSpc>
              <a:spcBef>
                <a:spcPts val="800"/>
              </a:spcBef>
              <a:spcAft>
                <a:spcPts val="0"/>
              </a:spcAft>
              <a:buNone/>
            </a:pPr>
            <a:r>
              <a:rPr lang="ru-RU" sz="1600">
                <a:solidFill>
                  <a:srgbClr val="000000"/>
                </a:solidFill>
                <a:latin typeface="Calibri"/>
                <a:ea typeface="Calibri"/>
                <a:cs typeface="Calibri"/>
                <a:sym typeface="Calibri"/>
              </a:rPr>
              <a:t>Разрабатываемое приложение предназначено для создания гоночных ИИ моделей для видеоигры TrackMania Nations Forever. Преимущество их создания заключается в избавлении от необходимости создавать обыкновенный ИИ или самостоятельной игры для составления предустановленных рекордов. Создаваемые модели также будут отличаться большей человечностью действий, чем обыкновенный ИИ. Таким образом, проект предназначен для демонстрации этих достоинств на примере уже существующей видеоигры.</a:t>
            </a:r>
            <a:endParaRPr sz="1600">
              <a:solidFill>
                <a:schemeClr val="dk1"/>
              </a:solidFill>
              <a:latin typeface="Calibri"/>
              <a:ea typeface="Calibri"/>
              <a:cs typeface="Calibri"/>
              <a:sym typeface="Calibri"/>
            </a:endParaRPr>
          </a:p>
          <a:p>
            <a:pPr marL="0" marR="0" lvl="0" indent="450215" algn="just" rtl="0">
              <a:lnSpc>
                <a:spcPct val="150000"/>
              </a:lnSpc>
              <a:spcBef>
                <a:spcPts val="800"/>
              </a:spcBef>
              <a:spcAft>
                <a:spcPts val="0"/>
              </a:spcAft>
              <a:buNone/>
            </a:pPr>
            <a:endParaRPr sz="160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6429B97D-DB54-7542-6335-F3FFA9EB0264}"/>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5</a:t>
            </a:r>
            <a:endParaRPr lang="ru-RU"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 name="Google Shape;118;p4"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9" name="Google Shape;119;p4"/>
          <p:cNvSpPr/>
          <p:nvPr/>
        </p:nvSpPr>
        <p:spPr>
          <a:xfrm>
            <a:off x="964851" y="179029"/>
            <a:ext cx="821087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Обзор существующих решений</a:t>
            </a:r>
            <a:endParaRPr dirty="0"/>
          </a:p>
        </p:txBody>
      </p:sp>
      <p:graphicFrame>
        <p:nvGraphicFramePr>
          <p:cNvPr id="120" name="Google Shape;120;p4"/>
          <p:cNvGraphicFramePr/>
          <p:nvPr>
            <p:extLst>
              <p:ext uri="{D42A27DB-BD31-4B8C-83A1-F6EECF244321}">
                <p14:modId xmlns:p14="http://schemas.microsoft.com/office/powerpoint/2010/main" val="2001235344"/>
              </p:ext>
            </p:extLst>
          </p:nvPr>
        </p:nvGraphicFramePr>
        <p:xfrm>
          <a:off x="1333748" y="1127242"/>
          <a:ext cx="7473075" cy="3388835"/>
        </p:xfrm>
        <a:graphic>
          <a:graphicData uri="http://schemas.openxmlformats.org/drawingml/2006/table">
            <a:tbl>
              <a:tblPr>
                <a:noFill/>
                <a:tableStyleId>{EB24FAE8-59C6-4AED-ACE5-37B7F54A73FC}</a:tableStyleId>
              </a:tblPr>
              <a:tblGrid>
                <a:gridCol w="2462500">
                  <a:extLst>
                    <a:ext uri="{9D8B030D-6E8A-4147-A177-3AD203B41FA5}">
                      <a16:colId xmlns:a16="http://schemas.microsoft.com/office/drawing/2014/main" val="20000"/>
                    </a:ext>
                  </a:extLst>
                </a:gridCol>
                <a:gridCol w="1434750">
                  <a:extLst>
                    <a:ext uri="{9D8B030D-6E8A-4147-A177-3AD203B41FA5}">
                      <a16:colId xmlns:a16="http://schemas.microsoft.com/office/drawing/2014/main" val="20001"/>
                    </a:ext>
                  </a:extLst>
                </a:gridCol>
                <a:gridCol w="2773877">
                  <a:extLst>
                    <a:ext uri="{9D8B030D-6E8A-4147-A177-3AD203B41FA5}">
                      <a16:colId xmlns:a16="http://schemas.microsoft.com/office/drawing/2014/main" val="20002"/>
                    </a:ext>
                  </a:extLst>
                </a:gridCol>
                <a:gridCol w="801948">
                  <a:extLst>
                    <a:ext uri="{9D8B030D-6E8A-4147-A177-3AD203B41FA5}">
                      <a16:colId xmlns:a16="http://schemas.microsoft.com/office/drawing/2014/main" val="20003"/>
                    </a:ext>
                  </a:extLst>
                </a:gridCol>
              </a:tblGrid>
              <a:tr h="752940">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Функционал</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1" u="none" strike="noStrike" cap="none" dirty="0">
                          <a:latin typeface="Calibri"/>
                          <a:ea typeface="Calibri"/>
                          <a:cs typeface="Calibri"/>
                          <a:sym typeface="Calibri"/>
                        </a:rPr>
                        <a:t>Драйватары </a:t>
                      </a:r>
                      <a:r>
                        <a:rPr lang="ru-RU" sz="1400" b="1" u="none" strike="noStrike" cap="none" dirty="0" err="1">
                          <a:latin typeface="Calibri"/>
                          <a:ea typeface="Calibri"/>
                          <a:cs typeface="Calibri"/>
                          <a:sym typeface="Calibri"/>
                        </a:rPr>
                        <a:t>Forza</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1" i="0" u="none" strike="noStrike" cap="none" dirty="0">
                          <a:solidFill>
                            <a:srgbClr val="000000"/>
                          </a:solidFill>
                          <a:latin typeface="Calibri"/>
                          <a:ea typeface="Calibri"/>
                          <a:cs typeface="Calibri"/>
                          <a:sym typeface="Calibri"/>
                        </a:rPr>
                        <a:t>Предустановленные рекорды в TrackMania Nations Forever</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i="0" u="none" strike="noStrike" cap="none" dirty="0">
                          <a:solidFill>
                            <a:srgbClr val="000000"/>
                          </a:solidFill>
                          <a:latin typeface="Calibri"/>
                          <a:ea typeface="Calibri"/>
                          <a:cs typeface="Calibri"/>
                          <a:sym typeface="Calibri"/>
                        </a:rPr>
                        <a:t>TMRL</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07424">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Легкость создания</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7424">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Необязательность создания рекорда самостоятельно</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7424">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Адаптируемость</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04930">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Интегрированность модели в видеоигру</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8693">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Человечность</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dirty="0">
                          <a:latin typeface="Calibri"/>
                          <a:ea typeface="Calibri"/>
                          <a:cs typeface="Calibri"/>
                          <a:sym typeface="Calibri"/>
                        </a:rPr>
                        <a:t>-</a:t>
                      </a:r>
                      <a:endParaRPr sz="1400" b="0"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dirty="0">
                          <a:solidFill>
                            <a:srgbClr val="000000"/>
                          </a:solidFill>
                          <a:latin typeface="Calibri"/>
                          <a:ea typeface="Calibri"/>
                          <a:cs typeface="Calibri"/>
                          <a:sym typeface="Calibri"/>
                        </a:rPr>
                        <a:t>+</a:t>
                      </a:r>
                      <a:endParaRPr dirty="0"/>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BC55D391-259B-27D5-3351-30780F51BED0}"/>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6</a:t>
            </a:r>
            <a:endParaRPr lang="ru-RU"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 name="Google Shape;118;p4"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9" name="Google Shape;119;p4"/>
          <p:cNvSpPr/>
          <p:nvPr/>
        </p:nvSpPr>
        <p:spPr>
          <a:xfrm>
            <a:off x="964851" y="179029"/>
            <a:ext cx="821087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Обзор существующих решений</a:t>
            </a:r>
            <a:endParaRPr lang="ru-RU" sz="4400" dirty="0"/>
          </a:p>
        </p:txBody>
      </p:sp>
      <p:sp>
        <p:nvSpPr>
          <p:cNvPr id="2" name="TextBox 1">
            <a:extLst>
              <a:ext uri="{FF2B5EF4-FFF2-40B4-BE49-F238E27FC236}">
                <a16:creationId xmlns:a16="http://schemas.microsoft.com/office/drawing/2014/main" id="{BC55D391-259B-27D5-3351-30780F51BED0}"/>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7</a:t>
            </a:r>
            <a:endParaRPr lang="ru-RU" dirty="0">
              <a:solidFill>
                <a:schemeClr val="bg1"/>
              </a:solidFill>
            </a:endParaRPr>
          </a:p>
        </p:txBody>
      </p:sp>
      <p:pic>
        <p:nvPicPr>
          <p:cNvPr id="4" name="Рисунок 3" descr="reward">
            <a:extLst>
              <a:ext uri="{FF2B5EF4-FFF2-40B4-BE49-F238E27FC236}">
                <a16:creationId xmlns:a16="http://schemas.microsoft.com/office/drawing/2014/main" id="{41AC5601-60BD-9F7F-E6EE-711DAE671993}"/>
              </a:ext>
            </a:extLst>
          </p:cNvPr>
          <p:cNvPicPr>
            <a:picLocks noChangeAspect="1"/>
          </p:cNvPicPr>
          <p:nvPr/>
        </p:nvPicPr>
        <p:blipFill rotWithShape="1">
          <a:blip r:embed="rId4">
            <a:extLst>
              <a:ext uri="{28A0092B-C50C-407E-A947-70E740481C1C}">
                <a14:useLocalDpi xmlns:a14="http://schemas.microsoft.com/office/drawing/2010/main" val="0"/>
              </a:ext>
            </a:extLst>
          </a:blip>
          <a:srcRect l="11025" t="1377" r="11089" b="1"/>
          <a:stretch/>
        </p:blipFill>
        <p:spPr bwMode="auto">
          <a:xfrm>
            <a:off x="4401694" y="1665919"/>
            <a:ext cx="4626244" cy="3477582"/>
          </a:xfrm>
          <a:prstGeom prst="rect">
            <a:avLst/>
          </a:prstGeom>
          <a:noFill/>
          <a:ln>
            <a:noFill/>
          </a:ln>
        </p:spPr>
      </p:pic>
      <p:pic>
        <p:nvPicPr>
          <p:cNvPr id="3" name="Рисунок 2">
            <a:extLst>
              <a:ext uri="{FF2B5EF4-FFF2-40B4-BE49-F238E27FC236}">
                <a16:creationId xmlns:a16="http://schemas.microsoft.com/office/drawing/2014/main" id="{B4DEE7BB-7D44-1C07-BF92-E410B446A3FF}"/>
              </a:ext>
            </a:extLst>
          </p:cNvPr>
          <p:cNvPicPr>
            <a:picLocks noChangeAspect="1"/>
          </p:cNvPicPr>
          <p:nvPr/>
        </p:nvPicPr>
        <p:blipFill>
          <a:blip r:embed="rId5"/>
          <a:stretch>
            <a:fillRect/>
          </a:stretch>
        </p:blipFill>
        <p:spPr>
          <a:xfrm>
            <a:off x="1067807" y="1635876"/>
            <a:ext cx="3223823" cy="3328595"/>
          </a:xfrm>
          <a:prstGeom prst="rect">
            <a:avLst/>
          </a:prstGeom>
        </p:spPr>
      </p:pic>
      <p:sp>
        <p:nvSpPr>
          <p:cNvPr id="5" name="TextBox 4">
            <a:extLst>
              <a:ext uri="{FF2B5EF4-FFF2-40B4-BE49-F238E27FC236}">
                <a16:creationId xmlns:a16="http://schemas.microsoft.com/office/drawing/2014/main" id="{1058A434-81B6-BCC1-7F65-0C572A911E53}"/>
              </a:ext>
            </a:extLst>
          </p:cNvPr>
          <p:cNvSpPr txBox="1"/>
          <p:nvPr/>
        </p:nvSpPr>
        <p:spPr>
          <a:xfrm>
            <a:off x="1203504" y="1041386"/>
            <a:ext cx="2952427" cy="523220"/>
          </a:xfrm>
          <a:prstGeom prst="rect">
            <a:avLst/>
          </a:prstGeom>
          <a:noFill/>
        </p:spPr>
        <p:txBody>
          <a:bodyPr wrap="square" rtlCol="0">
            <a:spAutoFit/>
          </a:bodyPr>
          <a:lstStyle/>
          <a:p>
            <a:r>
              <a:rPr lang="ru-RU" sz="2800" dirty="0">
                <a:latin typeface="Calibri" panose="020F0502020204030204" pitchFamily="34" charset="0"/>
                <a:ea typeface="Calibri" panose="020F0502020204030204" pitchFamily="34" charset="0"/>
                <a:cs typeface="Calibri" panose="020F0502020204030204" pitchFamily="34" charset="0"/>
              </a:rPr>
              <a:t>Драйватары </a:t>
            </a:r>
            <a:r>
              <a:rPr lang="en-US" sz="2800" dirty="0">
                <a:latin typeface="Calibri" panose="020F0502020204030204" pitchFamily="34" charset="0"/>
                <a:ea typeface="Calibri" panose="020F0502020204030204" pitchFamily="34" charset="0"/>
                <a:cs typeface="Calibri" panose="020F0502020204030204" pitchFamily="34" charset="0"/>
              </a:rPr>
              <a:t>Forza</a:t>
            </a:r>
            <a:endParaRPr lang="ru-RU" sz="28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604CD07-5382-3CE4-B2BA-0AAF620FDD42}"/>
              </a:ext>
            </a:extLst>
          </p:cNvPr>
          <p:cNvSpPr txBox="1"/>
          <p:nvPr/>
        </p:nvSpPr>
        <p:spPr>
          <a:xfrm>
            <a:off x="5238602" y="1045584"/>
            <a:ext cx="2952427" cy="523220"/>
          </a:xfrm>
          <a:prstGeom prst="rect">
            <a:avLst/>
          </a:prstGeom>
          <a:noFill/>
        </p:spPr>
        <p:txBody>
          <a:bodyPr wrap="square" rtlCol="0">
            <a:spAutoFit/>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TMRL</a:t>
            </a:r>
            <a:endParaRPr lang="ru-RU"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52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a:solidFill>
                  <a:schemeClr val="dk1"/>
                </a:solidFill>
                <a:latin typeface="Calibri"/>
                <a:ea typeface="Calibri"/>
                <a:cs typeface="Calibri"/>
                <a:sym typeface="Calibri"/>
              </a:rPr>
              <a:t>Техническое задание</a:t>
            </a:r>
            <a:endParaRPr/>
          </a:p>
        </p:txBody>
      </p:sp>
      <p:sp>
        <p:nvSpPr>
          <p:cNvPr id="129" name="Google Shape;129;p5"/>
          <p:cNvSpPr txBox="1"/>
          <p:nvPr/>
        </p:nvSpPr>
        <p:spPr>
          <a:xfrm>
            <a:off x="1032374" y="969374"/>
            <a:ext cx="7784523" cy="26776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200" dirty="0">
                <a:solidFill>
                  <a:schemeClr val="dk1"/>
                </a:solidFill>
                <a:latin typeface="Calibri"/>
                <a:ea typeface="Calibri"/>
                <a:cs typeface="Calibri"/>
                <a:sym typeface="Calibri"/>
              </a:rPr>
              <a:t>Требования к приложению:</a:t>
            </a:r>
            <a:endParaRPr dirty="0"/>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Создание ИИ моделей для </a:t>
            </a:r>
            <a:r>
              <a:rPr lang="ru-RU" sz="2200" dirty="0" err="1">
                <a:solidFill>
                  <a:schemeClr val="dk1"/>
                </a:solidFill>
                <a:latin typeface="Calibri"/>
                <a:ea typeface="Calibri"/>
                <a:cs typeface="Calibri"/>
                <a:sym typeface="Calibri"/>
              </a:rPr>
              <a:t>TrackMani</a:t>
            </a:r>
            <a:r>
              <a:rPr lang="en-US" sz="2200" dirty="0">
                <a:solidFill>
                  <a:schemeClr val="dk1"/>
                </a:solidFill>
                <a:latin typeface="Calibri"/>
                <a:ea typeface="Calibri"/>
                <a:cs typeface="Calibri"/>
                <a:sym typeface="Calibri"/>
              </a:rPr>
              <a:t>a</a:t>
            </a:r>
            <a:endParaRPr lang="ru-RU" sz="2200" dirty="0">
              <a:solidFill>
                <a:schemeClr val="dk1"/>
              </a:solidFill>
              <a:latin typeface="Calibri"/>
              <a:ea typeface="Calibri"/>
              <a:cs typeface="Calibri"/>
              <a:sym typeface="Calibri"/>
            </a:endParaRPr>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Интеграция приложения и видеоигры</a:t>
            </a:r>
            <a:endParaRPr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 Получение данных о треке из файла трека</a:t>
            </a:r>
            <a:endParaRPr lang="ru-RU" dirty="0"/>
          </a:p>
          <a:p>
            <a:pPr marL="0" marR="0" lvl="0" indent="0" algn="l" rtl="0">
              <a:spcBef>
                <a:spcPts val="0"/>
              </a:spcBef>
              <a:spcAft>
                <a:spcPts val="0"/>
              </a:spcAft>
              <a:buNone/>
            </a:pPr>
            <a:endParaRPr lang="ru-RU"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Требования к модели:</a:t>
            </a:r>
            <a:endParaRPr lang="ru-RU"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 Адаптируемость к незнакомой среде</a:t>
            </a:r>
            <a:endParaRPr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 Относительная человечность езды модели на треке</a:t>
            </a:r>
            <a:endParaRPr dirty="0"/>
          </a:p>
        </p:txBody>
      </p:sp>
      <p:sp>
        <p:nvSpPr>
          <p:cNvPr id="2" name="TextBox 1">
            <a:extLst>
              <a:ext uri="{FF2B5EF4-FFF2-40B4-BE49-F238E27FC236}">
                <a16:creationId xmlns:a16="http://schemas.microsoft.com/office/drawing/2014/main" id="{6A71A058-3745-762F-66DB-135F2A9E6B91}"/>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8</a:t>
            </a:r>
            <a:endParaRPr lang="ru-RU"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Алгоритм обучения </a:t>
            </a:r>
            <a:r>
              <a:rPr lang="en-US" sz="4400" dirty="0">
                <a:solidFill>
                  <a:schemeClr val="dk1"/>
                </a:solidFill>
                <a:latin typeface="Calibri"/>
                <a:ea typeface="Calibri"/>
                <a:cs typeface="Calibri"/>
                <a:sym typeface="Calibri"/>
              </a:rPr>
              <a:t>DQN</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9</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751520"/>
            <a:ext cx="7887125" cy="4616648"/>
          </a:xfrm>
          <a:prstGeom prst="rect">
            <a:avLst/>
          </a:prstGeom>
          <a:noFill/>
        </p:spPr>
        <p:txBody>
          <a:bodyPr wrap="square" rtlCol="0">
            <a:spAutoFit/>
          </a:bodyPr>
          <a:lstStyle/>
          <a:p>
            <a:pPr marL="285750" lvl="1" indent="-285750" algn="just">
              <a:buFont typeface="Symbol" panose="05050102010706020507" pitchFamily="18" charset="2"/>
              <a:buChar char=""/>
            </a:pPr>
            <a:r>
              <a:rPr lang="en-US" sz="2000" dirty="0">
                <a:latin typeface="Calibri" panose="020F0502020204030204" pitchFamily="34" charset="0"/>
                <a:ea typeface="Calibri" panose="020F0502020204030204" pitchFamily="34" charset="0"/>
                <a:cs typeface="Calibri" panose="020F0502020204030204" pitchFamily="34" charset="0"/>
              </a:rPr>
              <a:t>Q-</a:t>
            </a:r>
            <a:r>
              <a:rPr lang="ru-RU" sz="2000" dirty="0">
                <a:latin typeface="Calibri" panose="020F0502020204030204" pitchFamily="34" charset="0"/>
                <a:ea typeface="Calibri" panose="020F0502020204030204" pitchFamily="34" charset="0"/>
                <a:cs typeface="Calibri" panose="020F0502020204030204" pitchFamily="34" charset="0"/>
              </a:rPr>
              <a:t>значение - </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Q</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ожидаемая суммарную награду, начиная из состояния s, выполняя действие a и следуя некоторой стратегии в будущем.</a:t>
            </a:r>
            <a:endPar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endPar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Нейронная сеть – аппроксимирует функцию Q-значения. </a:t>
            </a:r>
            <a:b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Вход - состояние s</a:t>
            </a:r>
            <a:r>
              <a:rPr lang="ru-RU" sz="2000" dirty="0">
                <a:latin typeface="Calibri" panose="020F0502020204030204" pitchFamily="34" charset="0"/>
                <a:ea typeface="Calibri" panose="020F0502020204030204" pitchFamily="34" charset="0"/>
                <a:cs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Выходе - Q-значения для всех возможных действий a.</a:t>
            </a:r>
          </a:p>
          <a:p>
            <a:pPr marL="285750" lvl="1" indent="-285750" algn="just">
              <a:buFont typeface="Symbol" panose="05050102010706020507" pitchFamily="18" charset="2"/>
              <a:buChar char=""/>
            </a:pPr>
            <a:endPar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Две сети: основная (</a:t>
            </a:r>
            <a:r>
              <a:rPr lang="ru-RU"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policy</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и целевая (</a:t>
            </a:r>
            <a:r>
              <a:rPr lang="ru-RU"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target</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Целевая медленно копирует веса основной и используется во время оптимизации для предсказания будущей возможной награды.</a:t>
            </a:r>
          </a:p>
          <a:p>
            <a:pPr marL="285750" lvl="1" indent="-285750" algn="just">
              <a:buFont typeface="Symbol" panose="05050102010706020507" pitchFamily="18" charset="2"/>
              <a:buChar char=""/>
            </a:pPr>
            <a:endPar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Память воспроизведения опыта (</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Replay Memory</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опыт агента сохраняется и после случайным образом выбирается для обучения. </a:t>
            </a:r>
          </a:p>
          <a:p>
            <a:endParaRPr lang="ru-RU" dirty="0"/>
          </a:p>
        </p:txBody>
      </p:sp>
    </p:spTree>
    <p:extLst>
      <p:ext uri="{BB962C8B-B14F-4D97-AF65-F5344CB8AC3E}">
        <p14:creationId xmlns:p14="http://schemas.microsoft.com/office/powerpoint/2010/main" val="2275017698"/>
      </p:ext>
    </p:extLst>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TotalTime>
  <Words>579</Words>
  <Application>Microsoft Office PowerPoint</Application>
  <PresentationFormat>Экран (16:9)</PresentationFormat>
  <Paragraphs>127</Paragraphs>
  <Slides>18</Slides>
  <Notes>18</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18</vt:i4>
      </vt:variant>
    </vt:vector>
  </HeadingPairs>
  <TitlesOfParts>
    <vt:vector size="23" baseType="lpstr">
      <vt:lpstr>Arial</vt:lpstr>
      <vt:lpstr>Calibri</vt:lpstr>
      <vt:lpstr>Noto Sans Symbols</vt:lpstr>
      <vt:lpstr>Symbol</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VM</dc:creator>
  <cp:lastModifiedBy>Владимир Близнюк</cp:lastModifiedBy>
  <cp:revision>37</cp:revision>
  <dcterms:created xsi:type="dcterms:W3CDTF">2020-08-07T05:47:40Z</dcterms:created>
  <dcterms:modified xsi:type="dcterms:W3CDTF">2024-05-28T20:42:01Z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0x0101001DD79B6F14F22145B9CE303C5826C1D7</vt:lpwstr>
  </property>
</Properties>
</file>